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7" r:id="rId5"/>
    <p:sldId id="260" r:id="rId6"/>
    <p:sldId id="259" r:id="rId7"/>
    <p:sldId id="268" r:id="rId8"/>
    <p:sldId id="269" r:id="rId9"/>
    <p:sldId id="270" r:id="rId10"/>
    <p:sldId id="271" r:id="rId11"/>
    <p:sldId id="261" r:id="rId12"/>
    <p:sldId id="262" r:id="rId13"/>
    <p:sldId id="265" r:id="rId14"/>
    <p:sldId id="266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528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4.wmf"/><Relationship Id="rId1" Type="http://schemas.openxmlformats.org/officeDocument/2006/relationships/image" Target="../media/image13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09-Jul-13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09-Jul-13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09-Jul-13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09-Jul-13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09-Jul-13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09-Jul-13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09-Jul-13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09-Jul-13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09-Jul-13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09-Jul-13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09-Jul-13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09-Jul-13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4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13.wmf"/><Relationship Id="rId4" Type="http://schemas.openxmlformats.org/officeDocument/2006/relationships/oleObject" Target="../embeddings/oleObject1.bin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2590800" y="421867"/>
            <a:ext cx="3806588" cy="121920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8800" dirty="0" smtClean="0">
                <a:latin typeface="NikoshBAN" pitchFamily="2" charset="0"/>
                <a:cs typeface="NikoshBAN" pitchFamily="2" charset="0"/>
              </a:rPr>
              <a:t>শুভেচ্ছা</a:t>
            </a:r>
            <a:endParaRPr lang="en-US" sz="88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1800" y="76201"/>
            <a:ext cx="2209800" cy="160808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76201"/>
            <a:ext cx="2198966" cy="16002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Rounded Rectangle 6"/>
          <p:cNvSpPr/>
          <p:nvPr/>
        </p:nvSpPr>
        <p:spPr>
          <a:xfrm>
            <a:off x="304800" y="1905000"/>
            <a:ext cx="8458200" cy="4724400"/>
          </a:xfrm>
          <a:prstGeom prst="round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মোহাম্মদ আলী আকবর সিকদার</a:t>
            </a:r>
          </a:p>
          <a:p>
            <a:pPr algn="ctr"/>
            <a:r>
              <a:rPr lang="bn-BD" sz="4400" dirty="0">
                <a:solidFill>
                  <a:schemeClr val="accent1"/>
                </a:solidFill>
                <a:latin typeface="NikoshBAN" pitchFamily="2" charset="0"/>
                <a:cs typeface="NikoshBAN" pitchFamily="2" charset="0"/>
              </a:rPr>
              <a:t>সহকারী শিক্ষক</a:t>
            </a:r>
          </a:p>
          <a:p>
            <a:pPr algn="ctr"/>
            <a:r>
              <a:rPr lang="bn-BD" sz="3200" dirty="0">
                <a:solidFill>
                  <a:schemeClr val="accent4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হযরত </a:t>
            </a:r>
            <a:r>
              <a:rPr lang="bn-BD" sz="3200" dirty="0" err="1">
                <a:solidFill>
                  <a:schemeClr val="accent4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ছিকন</a:t>
            </a:r>
            <a:r>
              <a:rPr lang="bn-BD" sz="3200" dirty="0">
                <a:solidFill>
                  <a:schemeClr val="accent4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খলিফা </a:t>
            </a:r>
            <a:r>
              <a:rPr lang="bn-BD" sz="3200" dirty="0" err="1">
                <a:solidFill>
                  <a:schemeClr val="accent4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ছিদ্দিক</a:t>
            </a:r>
            <a:r>
              <a:rPr lang="bn-BD" sz="3200" dirty="0">
                <a:solidFill>
                  <a:schemeClr val="accent4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আহমদ দাখিল </a:t>
            </a:r>
            <a:r>
              <a:rPr lang="bn-BD" sz="3200" dirty="0" err="1">
                <a:solidFill>
                  <a:schemeClr val="accent4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মাদরাসা</a:t>
            </a:r>
            <a:r>
              <a:rPr lang="bn-BD" sz="3200" dirty="0">
                <a:solidFill>
                  <a:schemeClr val="accent4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3200" dirty="0">
              <a:solidFill>
                <a:schemeClr val="accent4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3200" dirty="0" err="1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ছনহরা</a:t>
            </a:r>
            <a:r>
              <a:rPr lang="bn-BD" sz="3200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bn-BD" sz="3200" dirty="0" err="1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পটিয়া</a:t>
            </a:r>
            <a:r>
              <a:rPr lang="bn-BD" sz="3200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, চট্টগ্রাম।</a:t>
            </a:r>
          </a:p>
          <a:p>
            <a:pPr algn="ctr"/>
            <a:r>
              <a:rPr lang="bn-BD" sz="32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মোবাইলঃ</a:t>
            </a:r>
            <a:r>
              <a:rPr lang="en-US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০১৮১৯৮৮৯৭২৪</a:t>
            </a:r>
            <a:endParaRPr lang="en-US" sz="3200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আইডি# ২১</a:t>
            </a:r>
          </a:p>
          <a:p>
            <a:pPr algn="ctr"/>
            <a:r>
              <a:rPr lang="bn-BD" sz="32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ভেন্যুঃ</a:t>
            </a:r>
            <a:r>
              <a:rPr lang="bn-BD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টিটিসি</a:t>
            </a:r>
            <a:r>
              <a:rPr lang="bn-BD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চট্টগ্রাম</a:t>
            </a:r>
            <a:endParaRPr lang="bn-BD" sz="32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8415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066800" y="1143000"/>
            <a:ext cx="6934200" cy="4419600"/>
          </a:xfrm>
          <a:prstGeom prst="roundRect">
            <a:avLst/>
          </a:prstGeom>
          <a:solidFill>
            <a:srgbClr val="92D050"/>
          </a:solidFill>
          <a:ln w="57150">
            <a:solidFill>
              <a:srgbClr val="00B0F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1295400" y="1600200"/>
            <a:ext cx="6406487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8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সাধারণ বিজ্ঞান</a:t>
            </a:r>
            <a:r>
              <a:rPr lang="bn-BD" sz="6600" dirty="0" smtClean="0">
                <a:solidFill>
                  <a:schemeClr val="accent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8000" dirty="0" smtClean="0">
                <a:solidFill>
                  <a:schemeClr val="accent1"/>
                </a:solidFill>
                <a:latin typeface="NikoshBAN" pitchFamily="2" charset="0"/>
                <a:cs typeface="NikoshBAN" pitchFamily="2" charset="0"/>
              </a:rPr>
              <a:t>সপ্তম শ্রেণি</a:t>
            </a:r>
          </a:p>
          <a:p>
            <a:pPr algn="ctr"/>
            <a:r>
              <a:rPr lang="bn-BD" sz="5400" dirty="0" err="1" smtClean="0">
                <a:latin typeface="NikoshBAN" pitchFamily="2" charset="0"/>
                <a:cs typeface="NikoshBAN" pitchFamily="2" charset="0"/>
              </a:rPr>
              <a:t>সময়ঃ</a:t>
            </a:r>
            <a:r>
              <a:rPr lang="bn-BD" sz="5400" dirty="0" smtClean="0">
                <a:latin typeface="NikoshBAN" pitchFamily="2" charset="0"/>
                <a:cs typeface="NikoshBAN" pitchFamily="2" charset="0"/>
              </a:rPr>
              <a:t> ৫০ </a:t>
            </a:r>
            <a:r>
              <a:rPr lang="bn-BD" sz="5400" dirty="0" err="1" smtClean="0">
                <a:latin typeface="NikoshBAN" pitchFamily="2" charset="0"/>
                <a:cs typeface="NikoshBAN" pitchFamily="2" charset="0"/>
              </a:rPr>
              <a:t>মি</a:t>
            </a:r>
            <a:r>
              <a:rPr lang="bn-BD" sz="5400" dirty="0" smtClean="0">
                <a:latin typeface="NikoshBAN" pitchFamily="2" charset="0"/>
                <a:cs typeface="NikoshBAN" pitchFamily="2" charset="0"/>
              </a:rPr>
              <a:t>.</a:t>
            </a:r>
          </a:p>
          <a:p>
            <a:endParaRPr lang="en-US" sz="6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2848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213" b="99645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324" y="233705"/>
            <a:ext cx="2743200" cy="3507971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/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7519" y="301865"/>
            <a:ext cx="5153891" cy="344146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Rounded Rectangle 3"/>
          <p:cNvSpPr/>
          <p:nvPr/>
        </p:nvSpPr>
        <p:spPr>
          <a:xfrm>
            <a:off x="301448" y="4073856"/>
            <a:ext cx="2898952" cy="68580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5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উদ্ভিদ</a:t>
            </a:r>
            <a:endParaRPr lang="en-US" sz="54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4724400" y="3962400"/>
            <a:ext cx="3048000" cy="797256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dirty="0" err="1" smtClean="0">
                <a:latin typeface="NikoshBAN" pitchFamily="2" charset="0"/>
                <a:cs typeface="NikoshBAN" pitchFamily="2" charset="0"/>
              </a:rPr>
              <a:t>প্রাণি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3965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77"/>
          <a:stretch/>
        </p:blipFill>
        <p:spPr>
          <a:xfrm>
            <a:off x="9372600" y="3276600"/>
            <a:ext cx="1919785" cy="1452583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"/>
            <a:ext cx="9144000" cy="6854423"/>
          </a:xfrm>
          <a:prstGeom prst="rect">
            <a:avLst/>
          </a:prstGeom>
        </p:spPr>
      </p:pic>
      <p:sp>
        <p:nvSpPr>
          <p:cNvPr id="6" name="Freeform 5"/>
          <p:cNvSpPr/>
          <p:nvPr/>
        </p:nvSpPr>
        <p:spPr>
          <a:xfrm>
            <a:off x="514350" y="933450"/>
            <a:ext cx="8686863" cy="5935861"/>
          </a:xfrm>
          <a:custGeom>
            <a:avLst/>
            <a:gdLst>
              <a:gd name="connsiteX0" fmla="*/ 1600200 w 8686863"/>
              <a:gd name="connsiteY0" fmla="*/ 171450 h 5935861"/>
              <a:gd name="connsiteX1" fmla="*/ 1600200 w 8686863"/>
              <a:gd name="connsiteY1" fmla="*/ 171450 h 5935861"/>
              <a:gd name="connsiteX2" fmla="*/ 1066800 w 8686863"/>
              <a:gd name="connsiteY2" fmla="*/ 476250 h 5935861"/>
              <a:gd name="connsiteX3" fmla="*/ 400050 w 8686863"/>
              <a:gd name="connsiteY3" fmla="*/ 723900 h 5935861"/>
              <a:gd name="connsiteX4" fmla="*/ 285750 w 8686863"/>
              <a:gd name="connsiteY4" fmla="*/ 800100 h 5935861"/>
              <a:gd name="connsiteX5" fmla="*/ 228600 w 8686863"/>
              <a:gd name="connsiteY5" fmla="*/ 857250 h 5935861"/>
              <a:gd name="connsiteX6" fmla="*/ 152400 w 8686863"/>
              <a:gd name="connsiteY6" fmla="*/ 914400 h 5935861"/>
              <a:gd name="connsiteX7" fmla="*/ 0 w 8686863"/>
              <a:gd name="connsiteY7" fmla="*/ 1428750 h 5935861"/>
              <a:gd name="connsiteX8" fmla="*/ 95250 w 8686863"/>
              <a:gd name="connsiteY8" fmla="*/ 2362200 h 5935861"/>
              <a:gd name="connsiteX9" fmla="*/ 285750 w 8686863"/>
              <a:gd name="connsiteY9" fmla="*/ 2838450 h 5935861"/>
              <a:gd name="connsiteX10" fmla="*/ 342900 w 8686863"/>
              <a:gd name="connsiteY10" fmla="*/ 2914650 h 5935861"/>
              <a:gd name="connsiteX11" fmla="*/ 476250 w 8686863"/>
              <a:gd name="connsiteY11" fmla="*/ 3143250 h 5935861"/>
              <a:gd name="connsiteX12" fmla="*/ 762000 w 8686863"/>
              <a:gd name="connsiteY12" fmla="*/ 3524250 h 5935861"/>
              <a:gd name="connsiteX13" fmla="*/ 914400 w 8686863"/>
              <a:gd name="connsiteY13" fmla="*/ 3638550 h 5935861"/>
              <a:gd name="connsiteX14" fmla="*/ 971550 w 8686863"/>
              <a:gd name="connsiteY14" fmla="*/ 3676650 h 5935861"/>
              <a:gd name="connsiteX15" fmla="*/ 1104900 w 8686863"/>
              <a:gd name="connsiteY15" fmla="*/ 3733800 h 5935861"/>
              <a:gd name="connsiteX16" fmla="*/ 1162050 w 8686863"/>
              <a:gd name="connsiteY16" fmla="*/ 3771900 h 5935861"/>
              <a:gd name="connsiteX17" fmla="*/ 1390650 w 8686863"/>
              <a:gd name="connsiteY17" fmla="*/ 3867150 h 5935861"/>
              <a:gd name="connsiteX18" fmla="*/ 1676400 w 8686863"/>
              <a:gd name="connsiteY18" fmla="*/ 4000500 h 5935861"/>
              <a:gd name="connsiteX19" fmla="*/ 1828800 w 8686863"/>
              <a:gd name="connsiteY19" fmla="*/ 4076700 h 5935861"/>
              <a:gd name="connsiteX20" fmla="*/ 2305050 w 8686863"/>
              <a:gd name="connsiteY20" fmla="*/ 4229100 h 5935861"/>
              <a:gd name="connsiteX21" fmla="*/ 2628900 w 8686863"/>
              <a:gd name="connsiteY21" fmla="*/ 4343400 h 5935861"/>
              <a:gd name="connsiteX22" fmla="*/ 2952750 w 8686863"/>
              <a:gd name="connsiteY22" fmla="*/ 4476750 h 5935861"/>
              <a:gd name="connsiteX23" fmla="*/ 3276600 w 8686863"/>
              <a:gd name="connsiteY23" fmla="*/ 5010150 h 5935861"/>
              <a:gd name="connsiteX24" fmla="*/ 3409950 w 8686863"/>
              <a:gd name="connsiteY24" fmla="*/ 5257800 h 5935861"/>
              <a:gd name="connsiteX25" fmla="*/ 3429000 w 8686863"/>
              <a:gd name="connsiteY25" fmla="*/ 5334000 h 5935861"/>
              <a:gd name="connsiteX26" fmla="*/ 3581400 w 8686863"/>
              <a:gd name="connsiteY26" fmla="*/ 5505450 h 5935861"/>
              <a:gd name="connsiteX27" fmla="*/ 3657600 w 8686863"/>
              <a:gd name="connsiteY27" fmla="*/ 5543550 h 5935861"/>
              <a:gd name="connsiteX28" fmla="*/ 3752850 w 8686863"/>
              <a:gd name="connsiteY28" fmla="*/ 5581650 h 5935861"/>
              <a:gd name="connsiteX29" fmla="*/ 3886200 w 8686863"/>
              <a:gd name="connsiteY29" fmla="*/ 5695950 h 5935861"/>
              <a:gd name="connsiteX30" fmla="*/ 4267200 w 8686863"/>
              <a:gd name="connsiteY30" fmla="*/ 5772150 h 5935861"/>
              <a:gd name="connsiteX31" fmla="*/ 7410450 w 8686863"/>
              <a:gd name="connsiteY31" fmla="*/ 5829300 h 5935861"/>
              <a:gd name="connsiteX32" fmla="*/ 8153400 w 8686863"/>
              <a:gd name="connsiteY32" fmla="*/ 5791200 h 5935861"/>
              <a:gd name="connsiteX33" fmla="*/ 8343900 w 8686863"/>
              <a:gd name="connsiteY33" fmla="*/ 5676900 h 5935861"/>
              <a:gd name="connsiteX34" fmla="*/ 8496300 w 8686863"/>
              <a:gd name="connsiteY34" fmla="*/ 5543550 h 5935861"/>
              <a:gd name="connsiteX35" fmla="*/ 8591550 w 8686863"/>
              <a:gd name="connsiteY35" fmla="*/ 5486400 h 5935861"/>
              <a:gd name="connsiteX36" fmla="*/ 8686800 w 8686863"/>
              <a:gd name="connsiteY36" fmla="*/ 5276850 h 5935861"/>
              <a:gd name="connsiteX37" fmla="*/ 8534400 w 8686863"/>
              <a:gd name="connsiteY37" fmla="*/ 4533900 h 5935861"/>
              <a:gd name="connsiteX38" fmla="*/ 8382000 w 8686863"/>
              <a:gd name="connsiteY38" fmla="*/ 4324350 h 5935861"/>
              <a:gd name="connsiteX39" fmla="*/ 7924800 w 8686863"/>
              <a:gd name="connsiteY39" fmla="*/ 3886200 h 5935861"/>
              <a:gd name="connsiteX40" fmla="*/ 7543800 w 8686863"/>
              <a:gd name="connsiteY40" fmla="*/ 3714750 h 5935861"/>
              <a:gd name="connsiteX41" fmla="*/ 7105650 w 8686863"/>
              <a:gd name="connsiteY41" fmla="*/ 3657600 h 5935861"/>
              <a:gd name="connsiteX42" fmla="*/ 6019800 w 8686863"/>
              <a:gd name="connsiteY42" fmla="*/ 3752850 h 5935861"/>
              <a:gd name="connsiteX43" fmla="*/ 5524500 w 8686863"/>
              <a:gd name="connsiteY43" fmla="*/ 3810000 h 5935861"/>
              <a:gd name="connsiteX44" fmla="*/ 5257800 w 8686863"/>
              <a:gd name="connsiteY44" fmla="*/ 3790950 h 5935861"/>
              <a:gd name="connsiteX45" fmla="*/ 4591050 w 8686863"/>
              <a:gd name="connsiteY45" fmla="*/ 3276600 h 5935861"/>
              <a:gd name="connsiteX46" fmla="*/ 4457700 w 8686863"/>
              <a:gd name="connsiteY46" fmla="*/ 3181350 h 5935861"/>
              <a:gd name="connsiteX47" fmla="*/ 4362450 w 8686863"/>
              <a:gd name="connsiteY47" fmla="*/ 3124200 h 5935861"/>
              <a:gd name="connsiteX48" fmla="*/ 4191000 w 8686863"/>
              <a:gd name="connsiteY48" fmla="*/ 2895600 h 5935861"/>
              <a:gd name="connsiteX49" fmla="*/ 4133850 w 8686863"/>
              <a:gd name="connsiteY49" fmla="*/ 2724150 h 5935861"/>
              <a:gd name="connsiteX50" fmla="*/ 4114800 w 8686863"/>
              <a:gd name="connsiteY50" fmla="*/ 2533650 h 5935861"/>
              <a:gd name="connsiteX51" fmla="*/ 4229100 w 8686863"/>
              <a:gd name="connsiteY51" fmla="*/ 1733550 h 5935861"/>
              <a:gd name="connsiteX52" fmla="*/ 4076700 w 8686863"/>
              <a:gd name="connsiteY52" fmla="*/ 1104900 h 5935861"/>
              <a:gd name="connsiteX53" fmla="*/ 3771900 w 8686863"/>
              <a:gd name="connsiteY53" fmla="*/ 800100 h 5935861"/>
              <a:gd name="connsiteX54" fmla="*/ 3467100 w 8686863"/>
              <a:gd name="connsiteY54" fmla="*/ 590550 h 5935861"/>
              <a:gd name="connsiteX55" fmla="*/ 3219450 w 8686863"/>
              <a:gd name="connsiteY55" fmla="*/ 476250 h 5935861"/>
              <a:gd name="connsiteX56" fmla="*/ 2933700 w 8686863"/>
              <a:gd name="connsiteY56" fmla="*/ 361950 h 5935861"/>
              <a:gd name="connsiteX57" fmla="*/ 2647950 w 8686863"/>
              <a:gd name="connsiteY57" fmla="*/ 209550 h 5935861"/>
              <a:gd name="connsiteX58" fmla="*/ 2476500 w 8686863"/>
              <a:gd name="connsiteY58" fmla="*/ 133350 h 5935861"/>
              <a:gd name="connsiteX59" fmla="*/ 2381250 w 8686863"/>
              <a:gd name="connsiteY59" fmla="*/ 76200 h 5935861"/>
              <a:gd name="connsiteX60" fmla="*/ 2305050 w 8686863"/>
              <a:gd name="connsiteY60" fmla="*/ 19050 h 5935861"/>
              <a:gd name="connsiteX61" fmla="*/ 2228850 w 8686863"/>
              <a:gd name="connsiteY61" fmla="*/ 0 h 5935861"/>
              <a:gd name="connsiteX62" fmla="*/ 1733550 w 8686863"/>
              <a:gd name="connsiteY62" fmla="*/ 19050 h 5935861"/>
              <a:gd name="connsiteX63" fmla="*/ 1638300 w 8686863"/>
              <a:gd name="connsiteY63" fmla="*/ 133350 h 5935861"/>
              <a:gd name="connsiteX64" fmla="*/ 1466850 w 8686863"/>
              <a:gd name="connsiteY64" fmla="*/ 266700 h 5935861"/>
              <a:gd name="connsiteX65" fmla="*/ 1428750 w 8686863"/>
              <a:gd name="connsiteY65" fmla="*/ 266700 h 5935861"/>
              <a:gd name="connsiteX66" fmla="*/ 1428750 w 8686863"/>
              <a:gd name="connsiteY66" fmla="*/ 266700 h 5935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</a:cxnLst>
            <a:rect l="l" t="t" r="r" b="b"/>
            <a:pathLst>
              <a:path w="8686863" h="5935861">
                <a:moveTo>
                  <a:pt x="1600200" y="171450"/>
                </a:moveTo>
                <a:lnTo>
                  <a:pt x="1600200" y="171450"/>
                </a:lnTo>
                <a:cubicBezTo>
                  <a:pt x="1356932" y="348372"/>
                  <a:pt x="1382093" y="350133"/>
                  <a:pt x="1066800" y="476250"/>
                </a:cubicBezTo>
                <a:cubicBezTo>
                  <a:pt x="929116" y="531323"/>
                  <a:pt x="529146" y="637836"/>
                  <a:pt x="400050" y="723900"/>
                </a:cubicBezTo>
                <a:cubicBezTo>
                  <a:pt x="361950" y="749300"/>
                  <a:pt x="321895" y="771987"/>
                  <a:pt x="285750" y="800100"/>
                </a:cubicBezTo>
                <a:cubicBezTo>
                  <a:pt x="264484" y="816640"/>
                  <a:pt x="249055" y="839717"/>
                  <a:pt x="228600" y="857250"/>
                </a:cubicBezTo>
                <a:cubicBezTo>
                  <a:pt x="204494" y="877913"/>
                  <a:pt x="177800" y="895350"/>
                  <a:pt x="152400" y="914400"/>
                </a:cubicBezTo>
                <a:cubicBezTo>
                  <a:pt x="-1791" y="1310892"/>
                  <a:pt x="32593" y="1135411"/>
                  <a:pt x="0" y="1428750"/>
                </a:cubicBezTo>
                <a:cubicBezTo>
                  <a:pt x="16507" y="1973477"/>
                  <a:pt x="-28942" y="1948228"/>
                  <a:pt x="95250" y="2362200"/>
                </a:cubicBezTo>
                <a:cubicBezTo>
                  <a:pt x="135207" y="2495391"/>
                  <a:pt x="217354" y="2710207"/>
                  <a:pt x="285750" y="2838450"/>
                </a:cubicBezTo>
                <a:cubicBezTo>
                  <a:pt x="300691" y="2866465"/>
                  <a:pt x="326073" y="2887726"/>
                  <a:pt x="342900" y="2914650"/>
                </a:cubicBezTo>
                <a:cubicBezTo>
                  <a:pt x="389655" y="2989458"/>
                  <a:pt x="428546" y="3069044"/>
                  <a:pt x="476250" y="3143250"/>
                </a:cubicBezTo>
                <a:cubicBezTo>
                  <a:pt x="600997" y="3337301"/>
                  <a:pt x="611635" y="3395365"/>
                  <a:pt x="762000" y="3524250"/>
                </a:cubicBezTo>
                <a:cubicBezTo>
                  <a:pt x="810213" y="3565575"/>
                  <a:pt x="863045" y="3601201"/>
                  <a:pt x="914400" y="3638550"/>
                </a:cubicBezTo>
                <a:cubicBezTo>
                  <a:pt x="932916" y="3652016"/>
                  <a:pt x="951072" y="3666411"/>
                  <a:pt x="971550" y="3676650"/>
                </a:cubicBezTo>
                <a:cubicBezTo>
                  <a:pt x="1014805" y="3698277"/>
                  <a:pt x="1061645" y="3712173"/>
                  <a:pt x="1104900" y="3733800"/>
                </a:cubicBezTo>
                <a:cubicBezTo>
                  <a:pt x="1125378" y="3744039"/>
                  <a:pt x="1141303" y="3762218"/>
                  <a:pt x="1162050" y="3771900"/>
                </a:cubicBezTo>
                <a:cubicBezTo>
                  <a:pt x="1236855" y="3806809"/>
                  <a:pt x="1315215" y="3833623"/>
                  <a:pt x="1390650" y="3867150"/>
                </a:cubicBezTo>
                <a:cubicBezTo>
                  <a:pt x="1486702" y="3909840"/>
                  <a:pt x="1582386" y="3953493"/>
                  <a:pt x="1676400" y="4000500"/>
                </a:cubicBezTo>
                <a:cubicBezTo>
                  <a:pt x="1727200" y="4025900"/>
                  <a:pt x="1775866" y="4056114"/>
                  <a:pt x="1828800" y="4076700"/>
                </a:cubicBezTo>
                <a:cubicBezTo>
                  <a:pt x="2205099" y="4223038"/>
                  <a:pt x="1820664" y="4021506"/>
                  <a:pt x="2305050" y="4229100"/>
                </a:cubicBezTo>
                <a:cubicBezTo>
                  <a:pt x="2708207" y="4401882"/>
                  <a:pt x="2105742" y="4149638"/>
                  <a:pt x="2628900" y="4343400"/>
                </a:cubicBezTo>
                <a:cubicBezTo>
                  <a:pt x="2738376" y="4383947"/>
                  <a:pt x="2844800" y="4432300"/>
                  <a:pt x="2952750" y="4476750"/>
                </a:cubicBezTo>
                <a:cubicBezTo>
                  <a:pt x="3132041" y="4745686"/>
                  <a:pt x="3108329" y="4697646"/>
                  <a:pt x="3276600" y="5010150"/>
                </a:cubicBezTo>
                <a:cubicBezTo>
                  <a:pt x="3424285" y="5284422"/>
                  <a:pt x="3318861" y="5121167"/>
                  <a:pt x="3409950" y="5257800"/>
                </a:cubicBezTo>
                <a:cubicBezTo>
                  <a:pt x="3416300" y="5283200"/>
                  <a:pt x="3418687" y="5309935"/>
                  <a:pt x="3429000" y="5334000"/>
                </a:cubicBezTo>
                <a:cubicBezTo>
                  <a:pt x="3450962" y="5385246"/>
                  <a:pt x="3559227" y="5494364"/>
                  <a:pt x="3581400" y="5505450"/>
                </a:cubicBezTo>
                <a:cubicBezTo>
                  <a:pt x="3606800" y="5518150"/>
                  <a:pt x="3631650" y="5532016"/>
                  <a:pt x="3657600" y="5543550"/>
                </a:cubicBezTo>
                <a:cubicBezTo>
                  <a:pt x="3688849" y="5557438"/>
                  <a:pt x="3722264" y="5566357"/>
                  <a:pt x="3752850" y="5581650"/>
                </a:cubicBezTo>
                <a:cubicBezTo>
                  <a:pt x="3960246" y="5685348"/>
                  <a:pt x="3604977" y="5531903"/>
                  <a:pt x="3886200" y="5695950"/>
                </a:cubicBezTo>
                <a:cubicBezTo>
                  <a:pt x="4016864" y="5772171"/>
                  <a:pt x="4116071" y="5759556"/>
                  <a:pt x="4267200" y="5772150"/>
                </a:cubicBezTo>
                <a:cubicBezTo>
                  <a:pt x="5261347" y="6103532"/>
                  <a:pt x="6362527" y="5829300"/>
                  <a:pt x="7410450" y="5829300"/>
                </a:cubicBezTo>
                <a:cubicBezTo>
                  <a:pt x="7658425" y="5829300"/>
                  <a:pt x="7905750" y="5803900"/>
                  <a:pt x="8153400" y="5791200"/>
                </a:cubicBezTo>
                <a:cubicBezTo>
                  <a:pt x="8216900" y="5753100"/>
                  <a:pt x="8281608" y="5716945"/>
                  <a:pt x="8343900" y="5676900"/>
                </a:cubicBezTo>
                <a:cubicBezTo>
                  <a:pt x="8509121" y="5570686"/>
                  <a:pt x="8329446" y="5673326"/>
                  <a:pt x="8496300" y="5543550"/>
                </a:cubicBezTo>
                <a:cubicBezTo>
                  <a:pt x="8525527" y="5520818"/>
                  <a:pt x="8559800" y="5505450"/>
                  <a:pt x="8591550" y="5486400"/>
                </a:cubicBezTo>
                <a:cubicBezTo>
                  <a:pt x="8593227" y="5483046"/>
                  <a:pt x="8689689" y="5298033"/>
                  <a:pt x="8686800" y="5276850"/>
                </a:cubicBezTo>
                <a:cubicBezTo>
                  <a:pt x="8652642" y="5026362"/>
                  <a:pt x="8611449" y="4774679"/>
                  <a:pt x="8534400" y="4533900"/>
                </a:cubicBezTo>
                <a:cubicBezTo>
                  <a:pt x="8508077" y="4451640"/>
                  <a:pt x="8438394" y="4389767"/>
                  <a:pt x="8382000" y="4324350"/>
                </a:cubicBezTo>
                <a:cubicBezTo>
                  <a:pt x="8307138" y="4237510"/>
                  <a:pt x="8086543" y="3970067"/>
                  <a:pt x="7924800" y="3886200"/>
                </a:cubicBezTo>
                <a:cubicBezTo>
                  <a:pt x="7801166" y="3822093"/>
                  <a:pt x="7677941" y="3752185"/>
                  <a:pt x="7543800" y="3714750"/>
                </a:cubicBezTo>
                <a:cubicBezTo>
                  <a:pt x="7401934" y="3675159"/>
                  <a:pt x="7251700" y="3676650"/>
                  <a:pt x="7105650" y="3657600"/>
                </a:cubicBezTo>
                <a:lnTo>
                  <a:pt x="6019800" y="3752850"/>
                </a:lnTo>
                <a:cubicBezTo>
                  <a:pt x="5847089" y="3768970"/>
                  <a:pt x="5692603" y="3788987"/>
                  <a:pt x="5524500" y="3810000"/>
                </a:cubicBezTo>
                <a:lnTo>
                  <a:pt x="5257800" y="3790950"/>
                </a:lnTo>
                <a:cubicBezTo>
                  <a:pt x="4819872" y="3610627"/>
                  <a:pt x="4942535" y="3527661"/>
                  <a:pt x="4591050" y="3276600"/>
                </a:cubicBezTo>
                <a:cubicBezTo>
                  <a:pt x="4546600" y="3244850"/>
                  <a:pt x="4503151" y="3211650"/>
                  <a:pt x="4457700" y="3181350"/>
                </a:cubicBezTo>
                <a:cubicBezTo>
                  <a:pt x="4426892" y="3160811"/>
                  <a:pt x="4389847" y="3149107"/>
                  <a:pt x="4362450" y="3124200"/>
                </a:cubicBezTo>
                <a:cubicBezTo>
                  <a:pt x="4313672" y="3079857"/>
                  <a:pt x="4221591" y="2966978"/>
                  <a:pt x="4191000" y="2895600"/>
                </a:cubicBezTo>
                <a:cubicBezTo>
                  <a:pt x="4167270" y="2840229"/>
                  <a:pt x="4152900" y="2781300"/>
                  <a:pt x="4133850" y="2724150"/>
                </a:cubicBezTo>
                <a:cubicBezTo>
                  <a:pt x="4127500" y="2660650"/>
                  <a:pt x="4110459" y="2597319"/>
                  <a:pt x="4114800" y="2533650"/>
                </a:cubicBezTo>
                <a:cubicBezTo>
                  <a:pt x="4149528" y="2024306"/>
                  <a:pt x="4149739" y="2050995"/>
                  <a:pt x="4229100" y="1733550"/>
                </a:cubicBezTo>
                <a:cubicBezTo>
                  <a:pt x="4178300" y="1524000"/>
                  <a:pt x="4171544" y="1298540"/>
                  <a:pt x="4076700" y="1104900"/>
                </a:cubicBezTo>
                <a:cubicBezTo>
                  <a:pt x="4013498" y="975863"/>
                  <a:pt x="3890302" y="881501"/>
                  <a:pt x="3771900" y="800100"/>
                </a:cubicBezTo>
                <a:cubicBezTo>
                  <a:pt x="3670300" y="730250"/>
                  <a:pt x="3579047" y="642218"/>
                  <a:pt x="3467100" y="590550"/>
                </a:cubicBezTo>
                <a:cubicBezTo>
                  <a:pt x="3384550" y="552450"/>
                  <a:pt x="3303017" y="512064"/>
                  <a:pt x="3219450" y="476250"/>
                </a:cubicBezTo>
                <a:cubicBezTo>
                  <a:pt x="3125157" y="435839"/>
                  <a:pt x="3027600" y="403266"/>
                  <a:pt x="2933700" y="361950"/>
                </a:cubicBezTo>
                <a:cubicBezTo>
                  <a:pt x="2711053" y="263985"/>
                  <a:pt x="2803572" y="296007"/>
                  <a:pt x="2647950" y="209550"/>
                </a:cubicBezTo>
                <a:cubicBezTo>
                  <a:pt x="2466155" y="108553"/>
                  <a:pt x="2688440" y="239320"/>
                  <a:pt x="2476500" y="133350"/>
                </a:cubicBezTo>
                <a:cubicBezTo>
                  <a:pt x="2443382" y="116791"/>
                  <a:pt x="2412058" y="96739"/>
                  <a:pt x="2381250" y="76200"/>
                </a:cubicBezTo>
                <a:cubicBezTo>
                  <a:pt x="2354832" y="58588"/>
                  <a:pt x="2333448" y="33249"/>
                  <a:pt x="2305050" y="19050"/>
                </a:cubicBezTo>
                <a:cubicBezTo>
                  <a:pt x="2281632" y="7341"/>
                  <a:pt x="2254250" y="6350"/>
                  <a:pt x="2228850" y="0"/>
                </a:cubicBezTo>
                <a:cubicBezTo>
                  <a:pt x="2063750" y="6350"/>
                  <a:pt x="1897952" y="2610"/>
                  <a:pt x="1733550" y="19050"/>
                </a:cubicBezTo>
                <a:cubicBezTo>
                  <a:pt x="1609473" y="31458"/>
                  <a:pt x="1686788" y="64082"/>
                  <a:pt x="1638300" y="133350"/>
                </a:cubicBezTo>
                <a:cubicBezTo>
                  <a:pt x="1586154" y="207844"/>
                  <a:pt x="1546661" y="250738"/>
                  <a:pt x="1466850" y="266700"/>
                </a:cubicBezTo>
                <a:cubicBezTo>
                  <a:pt x="1454397" y="269191"/>
                  <a:pt x="1441450" y="266700"/>
                  <a:pt x="1428750" y="266700"/>
                </a:cubicBezTo>
                <a:lnTo>
                  <a:pt x="1428750" y="266700"/>
                </a:lnTo>
              </a:path>
            </a:pathLst>
          </a:custGeom>
          <a:noFill/>
          <a:ln w="57150">
            <a:solidFill>
              <a:srgbClr val="FFFF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650390" y="1672884"/>
            <a:ext cx="2579304" cy="2554545"/>
          </a:xfrm>
          <a:prstGeom prst="rect">
            <a:avLst/>
          </a:prstGeom>
          <a:ln w="57150">
            <a:solidFill>
              <a:srgbClr val="FFFF00"/>
            </a:solidFill>
            <a:prstDash val="sysDash"/>
          </a:ln>
        </p:spPr>
        <p:txBody>
          <a:bodyPr wrap="square">
            <a:spAutoFit/>
          </a:bodyPr>
          <a:lstStyle/>
          <a:p>
            <a:pPr algn="ctr"/>
            <a:r>
              <a:rPr lang="bn-BD" sz="4000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অক্সিজেনের জন্য উদ্ভিদ ও প্রাণীর </a:t>
            </a:r>
            <a:r>
              <a:rPr lang="bn-BD" sz="40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নির্ভরশীলতা</a:t>
            </a:r>
            <a:endParaRPr lang="en-US" sz="40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4344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hsl" dir="cw">
                                      <p:cBhvr override="childStyl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838200" y="1524000"/>
            <a:ext cx="7543800" cy="3429000"/>
          </a:xfrm>
          <a:prstGeom prst="roundRect">
            <a:avLst/>
          </a:prstGeom>
          <a:noFill/>
          <a:ln w="57150">
            <a:solidFill>
              <a:srgbClr val="00B05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উদ্ভিদ ও </a:t>
            </a:r>
            <a:r>
              <a:rPr lang="bn-BD" sz="48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প্রাণির</a:t>
            </a:r>
            <a:r>
              <a:rPr lang="bn-BD" sz="4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8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পরস্পর নির্ভরশীলতা</a:t>
            </a:r>
          </a:p>
          <a:p>
            <a:pPr algn="ctr"/>
            <a:r>
              <a:rPr lang="bn-BD" sz="48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অধ্যায়-১১</a:t>
            </a:r>
          </a:p>
          <a:p>
            <a:pPr algn="ctr"/>
            <a:r>
              <a:rPr lang="bn-BD" sz="48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পৃষ্ঠাঃ</a:t>
            </a:r>
            <a:r>
              <a:rPr lang="bn-BD" sz="48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৮৬-৮৭</a:t>
            </a:r>
            <a:endParaRPr lang="en-US" sz="4800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4820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2743200" y="228600"/>
            <a:ext cx="3733800" cy="10668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7200" dirty="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7200" dirty="0">
              <a:solidFill>
                <a:srgbClr val="FFC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50710" y="1981200"/>
            <a:ext cx="7543800" cy="3693319"/>
          </a:xfrm>
          <a:prstGeom prst="rect">
            <a:avLst/>
          </a:prstGeom>
          <a:noFill/>
          <a:ln w="38100">
            <a:solidFill>
              <a:srgbClr val="FF0000"/>
            </a:solidFill>
            <a:prstDash val="dashDot"/>
          </a:ln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এ পাঠ শেষে শিক্ষার্থীরা......</a:t>
            </a:r>
          </a:p>
          <a:p>
            <a:pPr marL="342900" indent="-342900">
              <a:buFont typeface="+mj-lt"/>
              <a:buAutoNum type="arabicPeriod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উদ্ভিদ ও প্রাণীর </a:t>
            </a:r>
            <a:r>
              <a:rPr lang="bn-BD" sz="4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অক্সিজেনের প্রয়োজনীয়তা 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কি তা বলতে পারবে।</a:t>
            </a:r>
          </a:p>
          <a:p>
            <a:pPr marL="342900" indent="-342900">
              <a:buFont typeface="+mj-lt"/>
              <a:buAutoNum type="arabicPeriod"/>
            </a:pPr>
            <a:r>
              <a:rPr lang="bn-BD" sz="4400" dirty="0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অক্সিজেন চক্র </a:t>
            </a:r>
            <a:r>
              <a:rPr lang="bn-BD" sz="4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বর্ণনা করতে পারবে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pPr marL="342900" indent="-342900">
              <a:buFont typeface="+mj-lt"/>
              <a:buAutoNum type="arabicPeriod"/>
            </a:pP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অক্সিজেন চক্রের </a:t>
            </a:r>
            <a:r>
              <a:rPr lang="bn-BD" sz="4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গুরুত্ব লিখতে 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পারবে।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1817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204" y="298079"/>
            <a:ext cx="3031396" cy="282612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0882"/>
          <a:stretch/>
        </p:blipFill>
        <p:spPr>
          <a:xfrm>
            <a:off x="5334000" y="184246"/>
            <a:ext cx="3579947" cy="304624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cxnSp>
        <p:nvCxnSpPr>
          <p:cNvPr id="7" name="Straight Connector 6"/>
          <p:cNvCxnSpPr/>
          <p:nvPr/>
        </p:nvCxnSpPr>
        <p:spPr>
          <a:xfrm>
            <a:off x="609600" y="3230486"/>
            <a:ext cx="0" cy="1951114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639170" y="5181600"/>
            <a:ext cx="1295400" cy="0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3962400"/>
            <a:ext cx="2057400" cy="20574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cxnSp>
        <p:nvCxnSpPr>
          <p:cNvPr id="15" name="Straight Arrow Connector 14"/>
          <p:cNvCxnSpPr/>
          <p:nvPr/>
        </p:nvCxnSpPr>
        <p:spPr>
          <a:xfrm flipV="1">
            <a:off x="4343400" y="1981200"/>
            <a:ext cx="1447800" cy="2590800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Oval 15"/>
          <p:cNvSpPr/>
          <p:nvPr/>
        </p:nvSpPr>
        <p:spPr>
          <a:xfrm>
            <a:off x="5562600" y="609600"/>
            <a:ext cx="1981200" cy="1981200"/>
          </a:xfrm>
          <a:prstGeom prst="ellipse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ounded Rectangle 16"/>
          <p:cNvSpPr/>
          <p:nvPr/>
        </p:nvSpPr>
        <p:spPr>
          <a:xfrm>
            <a:off x="5046828" y="5122277"/>
            <a:ext cx="4007893" cy="1051757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প্রাণীরা অক্সিজেন গ্রহণ করছে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18" name="Straight Arrow Connector 17"/>
          <p:cNvCxnSpPr/>
          <p:nvPr/>
        </p:nvCxnSpPr>
        <p:spPr>
          <a:xfrm>
            <a:off x="7162800" y="2247900"/>
            <a:ext cx="38827" cy="2743200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83095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mph" presetSubtype="0" repeatCount="indefinite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6" grpId="1" animBg="1"/>
      <p:bldP spid="1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5321" y="108622"/>
            <a:ext cx="3982479" cy="298686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102936"/>
            <a:ext cx="4800600" cy="309472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Oval 3"/>
          <p:cNvSpPr/>
          <p:nvPr/>
        </p:nvSpPr>
        <p:spPr>
          <a:xfrm>
            <a:off x="990600" y="3429000"/>
            <a:ext cx="7467600" cy="3048000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মিল-কারখানার কালো ধোঁয়া ও অপরিকল্পিতভাবে কাঠ পোড়ানোর কারণে বায়ুতে অক্সিজেনের পরিমাণ কমে যাচ্ছে।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1981200" y="1828800"/>
            <a:ext cx="1219200" cy="1981200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flipH="1">
            <a:off x="5715000" y="1981200"/>
            <a:ext cx="914400" cy="1828800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Oval 8"/>
          <p:cNvSpPr/>
          <p:nvPr/>
        </p:nvSpPr>
        <p:spPr>
          <a:xfrm rot="20464521">
            <a:off x="1428043" y="931014"/>
            <a:ext cx="2384726" cy="850279"/>
          </a:xfrm>
          <a:prstGeom prst="ellipse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6019800" y="762000"/>
            <a:ext cx="1905000" cy="1371600"/>
          </a:xfrm>
          <a:prstGeom prst="ellipse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1621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mph" presetSubtype="0" repeatCount="indefinite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9" grpId="0" animBg="1"/>
      <p:bldP spid="9" grpId="1" animBg="1"/>
      <p:bldP spid="11" grpId="0" animBg="1"/>
      <p:bldP spid="11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241"/>
          <a:stretch/>
        </p:blipFill>
        <p:spPr>
          <a:xfrm>
            <a:off x="0" y="1611573"/>
            <a:ext cx="4332906" cy="495443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09" r="23284"/>
          <a:stretch/>
        </p:blipFill>
        <p:spPr>
          <a:xfrm>
            <a:off x="4495800" y="1512444"/>
            <a:ext cx="4419600" cy="5053564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2057400" y="0"/>
            <a:ext cx="5143500" cy="11430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বায়ু দূষিত হওয়ায়  প্রভাব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 flipH="1">
            <a:off x="2590800" y="1600200"/>
            <a:ext cx="1524000" cy="1981200"/>
          </a:xfrm>
          <a:prstGeom prst="straightConnector1">
            <a:avLst/>
          </a:prstGeom>
          <a:ln w="57150">
            <a:solidFill>
              <a:srgbClr val="FFFF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4114800" y="1611573"/>
            <a:ext cx="1524000" cy="2198427"/>
          </a:xfrm>
          <a:prstGeom prst="straightConnector1">
            <a:avLst/>
          </a:prstGeom>
          <a:ln w="57150">
            <a:solidFill>
              <a:srgbClr val="FFFF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44392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2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7124700" y="2971800"/>
            <a:ext cx="1600200" cy="3810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শ্বাসকার্য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2375668" y="1855722"/>
            <a:ext cx="1600200" cy="3810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শ্বসন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905000" y="68725"/>
            <a:ext cx="5638800" cy="921875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6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অক্সিজেন চক্র</a:t>
            </a:r>
            <a:endParaRPr lang="en-US" sz="66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ounded Rectangular Callout 6"/>
          <p:cNvSpPr/>
          <p:nvPr/>
        </p:nvSpPr>
        <p:spPr>
          <a:xfrm rot="19579977">
            <a:off x="287648" y="297255"/>
            <a:ext cx="1339828" cy="1188361"/>
          </a:xfrm>
          <a:prstGeom prst="wedgeRoundRectCallout">
            <a:avLst>
              <a:gd name="adj1" fmla="val -20797"/>
              <a:gd name="adj2" fmla="val 162203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2800">
                <a:latin typeface="NikoshBAN" pitchFamily="2" charset="0"/>
                <a:cs typeface="NikoshBAN" pitchFamily="2" charset="0"/>
              </a:rPr>
              <a:t>সালোক সংশ্লেষণ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0" y="1277905"/>
            <a:ext cx="9144000" cy="5561045"/>
            <a:chOff x="0" y="1277905"/>
            <a:chExt cx="9144000" cy="5561045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1277905"/>
              <a:ext cx="9144000" cy="5561045"/>
            </a:xfrm>
            <a:prstGeom prst="rect">
              <a:avLst/>
            </a:prstGeom>
          </p:spPr>
        </p:pic>
        <p:graphicFrame>
          <p:nvGraphicFramePr>
            <p:cNvPr id="11" name="Object 10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565755172"/>
                </p:ext>
              </p:extLst>
            </p:nvPr>
          </p:nvGraphicFramePr>
          <p:xfrm>
            <a:off x="4343400" y="4191000"/>
            <a:ext cx="1228165" cy="8699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40" name="Equation" r:id="rId4" imgW="304560" imgH="215640" progId="Equation.3">
                    <p:embed/>
                  </p:oleObj>
                </mc:Choice>
                <mc:Fallback>
                  <p:oleObj name="Equation" r:id="rId4" imgW="304560" imgH="215640" progId="Equation.3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5"/>
                        <a:stretch>
                          <a:fillRect/>
                        </a:stretch>
                      </p:blipFill>
                      <p:spPr>
                        <a:xfrm>
                          <a:off x="4343400" y="4191000"/>
                          <a:ext cx="1228165" cy="86995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2" name="Object 11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128970068"/>
                </p:ext>
              </p:extLst>
            </p:nvPr>
          </p:nvGraphicFramePr>
          <p:xfrm>
            <a:off x="5941961" y="1420747"/>
            <a:ext cx="819150" cy="8699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41" name="Equation" r:id="rId6" imgW="203040" imgH="215640" progId="Equation.3">
                    <p:embed/>
                  </p:oleObj>
                </mc:Choice>
                <mc:Fallback>
                  <p:oleObj name="Equation" r:id="rId6" imgW="203040" imgH="215640" progId="Equation.3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7"/>
                        <a:stretch>
                          <a:fillRect/>
                        </a:stretch>
                      </p:blipFill>
                      <p:spPr>
                        <a:xfrm>
                          <a:off x="5941961" y="1420747"/>
                          <a:ext cx="819150" cy="86995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1809056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2438400" y="381000"/>
            <a:ext cx="4267200" cy="114300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8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দলীয় কাজ</a:t>
            </a:r>
            <a:endParaRPr lang="en-US" sz="88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90600" y="2495687"/>
            <a:ext cx="73152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66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অক্সিজেন চক্র বর্ণনা কর।</a:t>
            </a:r>
            <a:endParaRPr lang="en-US" sz="66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4940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2133600" y="457200"/>
            <a:ext cx="5181600" cy="1143000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600" dirty="0" err="1" smtClean="0">
                <a:latin typeface="NikoshBAN" pitchFamily="2" charset="0"/>
                <a:cs typeface="NikoshBAN" pitchFamily="2" charset="0"/>
              </a:rPr>
              <a:t>শ্রেণি</a:t>
            </a:r>
            <a:r>
              <a:rPr lang="bn-BD" sz="6600" dirty="0" smtClean="0">
                <a:latin typeface="NikoshBAN" pitchFamily="2" charset="0"/>
                <a:cs typeface="NikoshBAN" pitchFamily="2" charset="0"/>
              </a:rPr>
              <a:t> মূল্যায়ন</a:t>
            </a:r>
            <a:endParaRPr lang="en-US" sz="6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9600" y="2514600"/>
            <a:ext cx="8229600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bn-BD" sz="40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বায়ুতে অক্সিজেনের পরিমান কত?</a:t>
            </a:r>
          </a:p>
          <a:p>
            <a:pPr marL="342900" indent="-342900">
              <a:buFont typeface="+mj-lt"/>
              <a:buAutoNum type="arabicPeriod"/>
            </a:pPr>
            <a:endParaRPr lang="bn-BD" sz="2000" dirty="0" smtClean="0">
              <a:latin typeface="NikoshBAN" pitchFamily="2" charset="0"/>
              <a:cs typeface="NikoshBAN" pitchFamily="2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bn-BD" sz="40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স্থলজ উদ্ভিদ এবং জলজ উদ্ভিদ কোথা থেকে অক্সিজেন গ্রহণ  করে?</a:t>
            </a:r>
          </a:p>
          <a:p>
            <a:pPr marL="342900" indent="-342900">
              <a:buFont typeface="+mj-lt"/>
              <a:buAutoNum type="arabicPeriod"/>
            </a:pPr>
            <a:endParaRPr lang="bn-BD" sz="2000" dirty="0" smtClean="0">
              <a:latin typeface="NikoshBAN" pitchFamily="2" charset="0"/>
              <a:cs typeface="NikoshBAN" pitchFamily="2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bn-BD" sz="4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শ্বসনের সময় খাদ্যের সঙ্গে কি বিক্রিয়া হয়?</a:t>
            </a:r>
            <a:endParaRPr lang="en-US" sz="40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9836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 flipH="1">
            <a:off x="3048000" y="533400"/>
            <a:ext cx="3352800" cy="9144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6600" dirty="0" smtClean="0">
                <a:latin typeface="NikoshBAN" pitchFamily="2" charset="0"/>
                <a:cs typeface="NikoshBAN" pitchFamily="2" charset="0"/>
              </a:rPr>
              <a:t>বাড়ির কাজ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14400" y="2057400"/>
            <a:ext cx="7315200" cy="2862322"/>
          </a:xfrm>
          <a:prstGeom prst="rect">
            <a:avLst/>
          </a:prstGeom>
          <a:noFill/>
          <a:ln w="38100">
            <a:solidFill>
              <a:srgbClr val="92D050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60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উদ্ভিদ ও </a:t>
            </a:r>
            <a:r>
              <a:rPr lang="bn-BD" sz="60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প্রাণির</a:t>
            </a:r>
            <a:r>
              <a:rPr lang="bn-BD" sz="60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জন্য অক্সিজেন চক্রের প্রয়োজনীয়তা বর্ণনা কর।</a:t>
            </a:r>
            <a:endParaRPr lang="en-US" sz="2800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0508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 rot="18572373">
            <a:off x="3014821" y="2731332"/>
            <a:ext cx="6695758" cy="1973473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199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ধন্যবাদ</a:t>
            </a:r>
            <a:endParaRPr lang="en-US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97425" l="2448" r="9227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09600" y="-457200"/>
            <a:ext cx="5867400" cy="6820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7101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305</TotalTime>
  <Words>155</Words>
  <Application>Microsoft Office PowerPoint</Application>
  <PresentationFormat>On-screen Show (4:3)</PresentationFormat>
  <Paragraphs>40</Paragraphs>
  <Slides>14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Calibri</vt:lpstr>
      <vt:lpstr>NikoshBAN</vt:lpstr>
      <vt:lpstr>Office Theme</vt:lpstr>
      <vt:lpstr>Equation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TTC CHITTAGONG</dc:creator>
  <cp:lastModifiedBy>DILKHUSA</cp:lastModifiedBy>
  <cp:revision>94</cp:revision>
  <dcterms:created xsi:type="dcterms:W3CDTF">2006-08-16T00:00:00Z</dcterms:created>
  <dcterms:modified xsi:type="dcterms:W3CDTF">2013-07-09T08:00:09Z</dcterms:modified>
</cp:coreProperties>
</file>